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1"/>
  </p:handoutMasterIdLst>
  <p:sldIdLst>
    <p:sldId id="256" r:id="rId2"/>
    <p:sldId id="257" r:id="rId3"/>
    <p:sldId id="265" r:id="rId4"/>
    <p:sldId id="258" r:id="rId5"/>
    <p:sldId id="259" r:id="rId6"/>
    <p:sldId id="273" r:id="rId7"/>
    <p:sldId id="274" r:id="rId8"/>
    <p:sldId id="286" r:id="rId9"/>
    <p:sldId id="260" r:id="rId10"/>
    <p:sldId id="261" r:id="rId11"/>
    <p:sldId id="278" r:id="rId12"/>
    <p:sldId id="262" r:id="rId13"/>
    <p:sldId id="285" r:id="rId14"/>
    <p:sldId id="267" r:id="rId15"/>
    <p:sldId id="279" r:id="rId16"/>
    <p:sldId id="280" r:id="rId17"/>
    <p:sldId id="282" r:id="rId18"/>
    <p:sldId id="283" r:id="rId19"/>
    <p:sldId id="27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0" d="100"/>
          <a:sy n="80" d="100"/>
        </p:scale>
        <p:origin x="-14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08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32162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25FD2DE-FF96-4B3F-9D3D-8DF1DD4FC1F5}" type="datetimeFigureOut">
              <a:rPr lang="ru-RU" smtClean="0"/>
              <a:pPr/>
              <a:t>23.11.2021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C8E38B-9012-48A3-9683-C8A3B3B890A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25FD2DE-FF96-4B3F-9D3D-8DF1DD4FC1F5}" type="datetimeFigureOut">
              <a:rPr lang="ru-RU" smtClean="0"/>
              <a:pPr/>
              <a:t>23.11.2021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C8E38B-9012-48A3-9683-C8A3B3B890A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25FD2DE-FF96-4B3F-9D3D-8DF1DD4FC1F5}" type="datetimeFigureOut">
              <a:rPr lang="ru-RU" smtClean="0"/>
              <a:pPr/>
              <a:t>23.11.2021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C8E38B-9012-48A3-9683-C8A3B3B890A6}"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25FD2DE-FF96-4B3F-9D3D-8DF1DD4FC1F5}" type="datetimeFigureOut">
              <a:rPr lang="ru-RU" smtClean="0"/>
              <a:pPr/>
              <a:t>23.11.2021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C8E38B-9012-48A3-9683-C8A3B3B890A6}"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25FD2DE-FF96-4B3F-9D3D-8DF1DD4FC1F5}" type="datetimeFigureOut">
              <a:rPr lang="ru-RU" smtClean="0"/>
              <a:pPr/>
              <a:t>23.11.2021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C8E38B-9012-48A3-9683-C8A3B3B890A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725FD2DE-FF96-4B3F-9D3D-8DF1DD4FC1F5}" type="datetimeFigureOut">
              <a:rPr lang="ru-RU" smtClean="0"/>
              <a:pPr/>
              <a:t>23.11.2021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C8E38B-9012-48A3-9683-C8A3B3B890A6}"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25FD2DE-FF96-4B3F-9D3D-8DF1DD4FC1F5}" type="datetimeFigureOut">
              <a:rPr lang="ru-RU" smtClean="0"/>
              <a:pPr/>
              <a:t>23.11.2021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8C8E38B-9012-48A3-9683-C8A3B3B890A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25FD2DE-FF96-4B3F-9D3D-8DF1DD4FC1F5}" type="datetimeFigureOut">
              <a:rPr lang="ru-RU" smtClean="0"/>
              <a:pPr/>
              <a:t>23.11.2021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8C8E38B-9012-48A3-9683-C8A3B3B890A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25FD2DE-FF96-4B3F-9D3D-8DF1DD4FC1F5}" type="datetimeFigureOut">
              <a:rPr lang="ru-RU" smtClean="0"/>
              <a:pPr/>
              <a:t>23.11.2021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8C8E38B-9012-48A3-9683-C8A3B3B890A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25FD2DE-FF96-4B3F-9D3D-8DF1DD4FC1F5}" type="datetimeFigureOut">
              <a:rPr lang="ru-RU" smtClean="0"/>
              <a:pPr/>
              <a:t>23.11.2021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C8E38B-9012-48A3-9683-C8A3B3B890A6}"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25FD2DE-FF96-4B3F-9D3D-8DF1DD4FC1F5}" type="datetimeFigureOut">
              <a:rPr lang="ru-RU" smtClean="0"/>
              <a:pPr/>
              <a:t>23.11.2021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C8E38B-9012-48A3-9683-C8A3B3B890A6}"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25FD2DE-FF96-4B3F-9D3D-8DF1DD4FC1F5}" type="datetimeFigureOut">
              <a:rPr lang="ru-RU" smtClean="0"/>
              <a:pPr/>
              <a:t>23.11.2021</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8C8E38B-9012-48A3-9683-C8A3B3B890A6}"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539552" y="620688"/>
            <a:ext cx="7772400" cy="1108720"/>
          </a:xfrm>
        </p:spPr>
        <p:txBody>
          <a:bodyPr>
            <a:noAutofit/>
          </a:bodyPr>
          <a:lstStyle/>
          <a:p>
            <a:pPr algn="ctr"/>
            <a:r>
              <a:rPr lang="ru-RU" sz="2000" b="0" dirty="0" smtClean="0">
                <a:solidFill>
                  <a:schemeClr val="tx1"/>
                </a:solidFill>
                <a:latin typeface="Times New Roman" pitchFamily="18" charset="0"/>
                <a:cs typeface="Times New Roman" pitchFamily="18" charset="0"/>
              </a:rPr>
              <a:t>МДОУ детский сад № 96</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Развивающая предметно-пространственная среда </a:t>
            </a:r>
            <a:r>
              <a:rPr lang="ru-RU" sz="2000" b="0" dirty="0">
                <a:solidFill>
                  <a:schemeClr val="tx1"/>
                </a:solidFill>
                <a:latin typeface="Times New Roman" pitchFamily="18" charset="0"/>
                <a:cs typeface="Times New Roman" pitchFamily="18" charset="0"/>
              </a:rPr>
              <a:t> </a:t>
            </a:r>
            <a:r>
              <a:rPr lang="ru-RU" sz="2000" b="0" dirty="0" smtClean="0">
                <a:solidFill>
                  <a:schemeClr val="tx1"/>
                </a:solidFill>
                <a:latin typeface="Times New Roman" pitchFamily="18" charset="0"/>
                <a:cs typeface="Times New Roman" pitchFamily="18" charset="0"/>
              </a:rPr>
              <a:t>в разновозрастной группе   (4-5 лет)</a:t>
            </a:r>
            <a:endParaRPr lang="ru-RU" sz="2000" b="0" dirty="0">
              <a:solidFill>
                <a:schemeClr val="tx1"/>
              </a:solidFill>
              <a:latin typeface="Times New Roman" pitchFamily="18" charset="0"/>
              <a:cs typeface="Times New Roman" pitchFamily="18" charset="0"/>
            </a:endParaRPr>
          </a:p>
        </p:txBody>
      </p:sp>
      <p:sp>
        <p:nvSpPr>
          <p:cNvPr id="7" name="Подзаголовок 6"/>
          <p:cNvSpPr>
            <a:spLocks noGrp="1"/>
          </p:cNvSpPr>
          <p:nvPr>
            <p:ph type="subTitle" idx="1"/>
          </p:nvPr>
        </p:nvSpPr>
        <p:spPr>
          <a:xfrm>
            <a:off x="827584" y="1988840"/>
            <a:ext cx="6944816" cy="4320479"/>
          </a:xfrm>
        </p:spPr>
        <p:txBody>
          <a:bodyPr>
            <a:normAutofit fontScale="77500" lnSpcReduction="20000"/>
          </a:bodyPr>
          <a:lstStyle/>
          <a:p>
            <a:pPr algn="ctr"/>
            <a:r>
              <a:rPr lang="ru-RU" sz="4800" b="0" dirty="0" smtClean="0">
                <a:solidFill>
                  <a:srgbClr val="FF0000"/>
                </a:solidFill>
                <a:latin typeface="Times New Roman" pitchFamily="18" charset="0"/>
                <a:cs typeface="Times New Roman" pitchFamily="18" charset="0"/>
              </a:rPr>
              <a:t>Уголок развития речи</a:t>
            </a:r>
          </a:p>
          <a:p>
            <a:pPr algn="ctr"/>
            <a:endParaRPr lang="ru-RU" b="0" dirty="0" smtClean="0">
              <a:solidFill>
                <a:srgbClr val="FF0000"/>
              </a:solidFill>
              <a:latin typeface="Times New Roman" pitchFamily="18" charset="0"/>
              <a:cs typeface="Times New Roman" pitchFamily="18" charset="0"/>
            </a:endParaRPr>
          </a:p>
          <a:p>
            <a:pPr algn="r"/>
            <a:endParaRPr lang="ru-RU" b="0" dirty="0" smtClean="0">
              <a:solidFill>
                <a:schemeClr val="accent5">
                  <a:lumMod val="50000"/>
                </a:schemeClr>
              </a:solidFill>
              <a:latin typeface="Times New Roman" pitchFamily="18" charset="0"/>
              <a:cs typeface="Times New Roman" pitchFamily="18" charset="0"/>
            </a:endParaRPr>
          </a:p>
          <a:p>
            <a:pPr algn="r"/>
            <a:endParaRPr lang="ru-RU" b="0" dirty="0" smtClean="0">
              <a:solidFill>
                <a:schemeClr val="accent5">
                  <a:lumMod val="50000"/>
                </a:schemeClr>
              </a:solidFill>
              <a:latin typeface="Times New Roman" pitchFamily="18" charset="0"/>
              <a:cs typeface="Times New Roman" pitchFamily="18" charset="0"/>
            </a:endParaRPr>
          </a:p>
          <a:p>
            <a:pPr algn="r"/>
            <a:endParaRPr lang="ru-RU" b="0" dirty="0" smtClean="0">
              <a:solidFill>
                <a:schemeClr val="accent5">
                  <a:lumMod val="50000"/>
                </a:schemeClr>
              </a:solidFill>
              <a:latin typeface="Times New Roman" pitchFamily="18" charset="0"/>
              <a:cs typeface="Times New Roman" pitchFamily="18" charset="0"/>
            </a:endParaRPr>
          </a:p>
          <a:p>
            <a:pPr algn="r"/>
            <a:endParaRPr lang="ru-RU" b="0" dirty="0" smtClean="0">
              <a:solidFill>
                <a:schemeClr val="accent5">
                  <a:lumMod val="50000"/>
                </a:schemeClr>
              </a:solidFill>
              <a:latin typeface="Times New Roman" pitchFamily="18" charset="0"/>
              <a:cs typeface="Times New Roman" pitchFamily="18" charset="0"/>
            </a:endParaRPr>
          </a:p>
          <a:p>
            <a:pPr algn="r"/>
            <a:endParaRPr lang="ru-RU" b="0" dirty="0" smtClean="0">
              <a:solidFill>
                <a:schemeClr val="accent5">
                  <a:lumMod val="50000"/>
                </a:schemeClr>
              </a:solidFill>
              <a:latin typeface="Times New Roman" pitchFamily="18" charset="0"/>
              <a:cs typeface="Times New Roman" pitchFamily="18" charset="0"/>
            </a:endParaRPr>
          </a:p>
          <a:p>
            <a:pPr algn="r"/>
            <a:endParaRPr lang="ru-RU" b="0" dirty="0" smtClean="0">
              <a:solidFill>
                <a:schemeClr val="accent5">
                  <a:lumMod val="50000"/>
                </a:schemeClr>
              </a:solidFill>
              <a:latin typeface="Times New Roman" pitchFamily="18" charset="0"/>
              <a:cs typeface="Times New Roman" pitchFamily="18" charset="0"/>
            </a:endParaRPr>
          </a:p>
          <a:p>
            <a:pPr algn="r"/>
            <a:endParaRPr lang="ru-RU" b="0" dirty="0" smtClean="0">
              <a:solidFill>
                <a:schemeClr val="accent5">
                  <a:lumMod val="50000"/>
                </a:schemeClr>
              </a:solidFill>
              <a:latin typeface="Times New Roman" pitchFamily="18" charset="0"/>
              <a:cs typeface="Times New Roman" pitchFamily="18" charset="0"/>
            </a:endParaRPr>
          </a:p>
          <a:p>
            <a:pPr algn="r"/>
            <a:endParaRPr lang="ru-RU" b="0" dirty="0" smtClean="0">
              <a:solidFill>
                <a:schemeClr val="accent5">
                  <a:lumMod val="50000"/>
                </a:schemeClr>
              </a:solidFill>
              <a:latin typeface="Times New Roman" pitchFamily="18" charset="0"/>
              <a:cs typeface="Times New Roman" pitchFamily="18" charset="0"/>
            </a:endParaRPr>
          </a:p>
          <a:p>
            <a:pPr algn="r"/>
            <a:endParaRPr lang="ru-RU" b="0" dirty="0" smtClean="0">
              <a:solidFill>
                <a:schemeClr val="accent5">
                  <a:lumMod val="50000"/>
                </a:schemeClr>
              </a:solidFill>
              <a:latin typeface="Times New Roman" pitchFamily="18" charset="0"/>
              <a:cs typeface="Times New Roman" pitchFamily="18" charset="0"/>
            </a:endParaRPr>
          </a:p>
          <a:p>
            <a:pPr algn="r"/>
            <a:endParaRPr lang="ru-RU" dirty="0">
              <a:solidFill>
                <a:schemeClr val="accent5">
                  <a:lumMod val="50000"/>
                </a:schemeClr>
              </a:solidFill>
              <a:latin typeface="Times New Roman" pitchFamily="18" charset="0"/>
              <a:cs typeface="Times New Roman" pitchFamily="18" charset="0"/>
            </a:endParaRPr>
          </a:p>
          <a:p>
            <a:pPr algn="r"/>
            <a:r>
              <a:rPr lang="ru-RU" b="0" dirty="0" smtClean="0">
                <a:solidFill>
                  <a:schemeClr val="tx1"/>
                </a:solidFill>
                <a:latin typeface="Times New Roman" pitchFamily="18" charset="0"/>
                <a:cs typeface="Times New Roman" pitchFamily="18" charset="0"/>
              </a:rPr>
              <a:t>Воспитатель:</a:t>
            </a:r>
          </a:p>
          <a:p>
            <a:pPr algn="r"/>
            <a:r>
              <a:rPr lang="ru-RU" b="0" dirty="0" err="1" smtClean="0">
                <a:solidFill>
                  <a:schemeClr val="tx1"/>
                </a:solidFill>
                <a:latin typeface="Times New Roman" pitchFamily="18" charset="0"/>
                <a:cs typeface="Times New Roman" pitchFamily="18" charset="0"/>
              </a:rPr>
              <a:t>Демчишина</a:t>
            </a:r>
            <a:r>
              <a:rPr lang="ru-RU" b="0" dirty="0" smtClean="0">
                <a:solidFill>
                  <a:schemeClr val="tx1"/>
                </a:solidFill>
                <a:latin typeface="Times New Roman" pitchFamily="18" charset="0"/>
                <a:cs typeface="Times New Roman" pitchFamily="18" charset="0"/>
              </a:rPr>
              <a:t> Ю.К.</a:t>
            </a:r>
          </a:p>
          <a:p>
            <a:pPr algn="ctr"/>
            <a:endParaRPr lang="ru-RU" sz="1400" b="0" dirty="0" smtClean="0">
              <a:solidFill>
                <a:schemeClr val="tx1"/>
              </a:solidFill>
              <a:latin typeface="Times New Roman" pitchFamily="18" charset="0"/>
              <a:cs typeface="Times New Roman" pitchFamily="18" charset="0"/>
            </a:endParaRPr>
          </a:p>
          <a:p>
            <a:pPr algn="ctr"/>
            <a:r>
              <a:rPr lang="ru-RU" sz="1400" b="0" dirty="0" smtClean="0">
                <a:solidFill>
                  <a:schemeClr val="tx1"/>
                </a:solidFill>
                <a:latin typeface="Times New Roman" pitchFamily="18" charset="0"/>
                <a:cs typeface="Times New Roman" pitchFamily="18" charset="0"/>
              </a:rPr>
              <a:t>Ярославль</a:t>
            </a:r>
          </a:p>
          <a:p>
            <a:pPr algn="ctr"/>
            <a:r>
              <a:rPr lang="ru-RU" sz="1400" b="0" dirty="0" smtClean="0">
                <a:solidFill>
                  <a:schemeClr val="tx1"/>
                </a:solidFill>
                <a:latin typeface="Times New Roman" pitchFamily="18" charset="0"/>
                <a:cs typeface="Times New Roman" pitchFamily="18" charset="0"/>
              </a:rPr>
              <a:t>2021год</a:t>
            </a:r>
          </a:p>
          <a:p>
            <a:pPr algn="ctr"/>
            <a:endParaRPr lang="ru-RU" sz="4800" b="0" dirty="0" smtClean="0">
              <a:solidFill>
                <a:schemeClr val="accent5">
                  <a:lumMod val="75000"/>
                </a:schemeClr>
              </a:solidFill>
              <a:latin typeface="Times New Roman" pitchFamily="18" charset="0"/>
              <a:cs typeface="Times New Roman" pitchFamily="18" charset="0"/>
            </a:endParaRPr>
          </a:p>
          <a:p>
            <a:pPr algn="ctr"/>
            <a:endParaRPr lang="ru-RU" sz="4800" b="0" dirty="0" smtClean="0">
              <a:solidFill>
                <a:schemeClr val="accent5">
                  <a:lumMod val="75000"/>
                </a:schemeClr>
              </a:solidFill>
              <a:latin typeface="Times New Roman" pitchFamily="18" charset="0"/>
              <a:cs typeface="Times New Roman" pitchFamily="18" charset="0"/>
            </a:endParaRPr>
          </a:p>
          <a:p>
            <a:pPr algn="ctr"/>
            <a:endParaRPr lang="ru-RU" sz="4800" b="0" dirty="0">
              <a:solidFill>
                <a:schemeClr val="accent5">
                  <a:lumMod val="75000"/>
                </a:schemeClr>
              </a:solidFill>
              <a:latin typeface="Times New Roman" pitchFamily="18" charset="0"/>
              <a:cs typeface="Times New Roman" pitchFamily="18" charset="0"/>
            </a:endParaRPr>
          </a:p>
        </p:txBody>
      </p:sp>
      <p:pic>
        <p:nvPicPr>
          <p:cNvPr id="2051" name="Picture 3" descr="C:\Users\Юля\Desktop\л.jpg"/>
          <p:cNvPicPr>
            <a:picLocks noGrp="1" noChangeAspect="1" noChangeArrowheads="1"/>
          </p:cNvPicPr>
          <p:nvPr>
            <p:ph sz="quarter"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2708920"/>
            <a:ext cx="3822700" cy="271938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a:bodyPr>
          <a:lstStyle/>
          <a:p>
            <a:pPr algn="ctr"/>
            <a:r>
              <a:rPr lang="ru-RU" sz="2400" i="1" dirty="0" smtClean="0">
                <a:solidFill>
                  <a:srgbClr val="FF0000"/>
                </a:solidFill>
                <a:latin typeface="Times New Roman" pitchFamily="18" charset="0"/>
                <a:cs typeface="Times New Roman" pitchFamily="18" charset="0"/>
              </a:rPr>
              <a:t>Игры для развития речевого дыхания, выработки целенаправленной воздушной струи</a:t>
            </a:r>
            <a:endParaRPr lang="ru-RU" sz="2400" i="1" dirty="0">
              <a:solidFill>
                <a:srgbClr val="FF0000"/>
              </a:solidFill>
            </a:endParaRPr>
          </a:p>
        </p:txBody>
      </p:sp>
      <p:pic>
        <p:nvPicPr>
          <p:cNvPr id="8194" name="Picture 2" descr="C:\Users\Юля\Desktop\IMG_20211109_155709.jpg"/>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bwMode="auto">
          <a:xfrm>
            <a:off x="1043609" y="2679700"/>
            <a:ext cx="2836440" cy="3446463"/>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p:cNvPicPr>
            <a:picLocks noGrp="1" noChangeAspect="1" noChangeArrowheads="1"/>
          </p:cNvPicPr>
          <p:nvPr>
            <p:ph sz="quarter" idx="14"/>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2708920"/>
            <a:ext cx="3096344" cy="3384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1600" dirty="0" smtClean="0">
                <a:latin typeface="Times New Roman" panose="02020603050405020304" pitchFamily="18" charset="0"/>
                <a:cs typeface="Times New Roman" panose="02020603050405020304" pitchFamily="18" charset="0"/>
              </a:rPr>
              <a:t>Игра : «Загони мяч»</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«Подуй на берёзу»</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«Сорви яблочко»</a:t>
            </a:r>
            <a:endParaRPr lang="ru-RU" sz="1600" dirty="0">
              <a:latin typeface="Times New Roman" panose="02020603050405020304" pitchFamily="18" charset="0"/>
              <a:cs typeface="Times New Roman" panose="02020603050405020304" pitchFamily="18" charset="0"/>
            </a:endParaRPr>
          </a:p>
        </p:txBody>
      </p:sp>
      <p:pic>
        <p:nvPicPr>
          <p:cNvPr id="10242" name="Picture 2" descr="C:\Users\Юля\Desktop\IMG_20211109_180114.jpg"/>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bwMode="auto">
          <a:xfrm>
            <a:off x="1295201" y="2679701"/>
            <a:ext cx="2584847" cy="3341588"/>
          </a:xfrm>
          <a:prstGeom prst="rect">
            <a:avLst/>
          </a:prstGeom>
          <a:noFill/>
          <a:extLst>
            <a:ext uri="{909E8E84-426E-40DD-AFC4-6F175D3DCCD1}">
              <a14:hiddenFill xmlns:a14="http://schemas.microsoft.com/office/drawing/2010/main" xmlns="">
                <a:solidFill>
                  <a:srgbClr val="FFFFFF"/>
                </a:solidFill>
              </a14:hiddenFill>
            </a:ext>
          </a:extLst>
        </p:spPr>
      </p:pic>
      <p:pic>
        <p:nvPicPr>
          <p:cNvPr id="10243" name="Picture 3"/>
          <p:cNvPicPr>
            <a:picLocks noGrp="1" noChangeAspect="1" noChangeArrowheads="1"/>
          </p:cNvPicPr>
          <p:nvPr>
            <p:ph sz="quarter" idx="14"/>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2708920"/>
            <a:ext cx="2703823" cy="3240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24561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a:bodyPr>
          <a:lstStyle/>
          <a:p>
            <a:pPr algn="ctr"/>
            <a:r>
              <a:rPr lang="ru-RU" sz="2800" i="1" dirty="0" smtClean="0">
                <a:solidFill>
                  <a:srgbClr val="FF0000"/>
                </a:solidFill>
                <a:latin typeface="Times New Roman" pitchFamily="18" charset="0"/>
                <a:cs typeface="Times New Roman" pitchFamily="18" charset="0"/>
              </a:rPr>
              <a:t>Игры для развития мелкой моторики рук</a:t>
            </a:r>
            <a:endParaRPr lang="ru-RU" sz="2800" i="1" dirty="0">
              <a:solidFill>
                <a:srgbClr val="FF0000"/>
              </a:solidFill>
              <a:latin typeface="Times New Roman" pitchFamily="18" charset="0"/>
              <a:cs typeface="Times New Roman" pitchFamily="18" charset="0"/>
            </a:endParaRPr>
          </a:p>
        </p:txBody>
      </p:sp>
      <p:pic>
        <p:nvPicPr>
          <p:cNvPr id="13314" name="Picture 2" descr="C:\Users\Юля\Desktop\IMG_20211116_095437.jpg"/>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bwMode="auto">
          <a:xfrm>
            <a:off x="1295201" y="2679700"/>
            <a:ext cx="2584847" cy="3446463"/>
          </a:xfrm>
          <a:prstGeom prst="rect">
            <a:avLst/>
          </a:prstGeom>
          <a:noFill/>
          <a:extLst>
            <a:ext uri="{909E8E84-426E-40DD-AFC4-6F175D3DCCD1}">
              <a14:hiddenFill xmlns:a14="http://schemas.microsoft.com/office/drawing/2010/main" xmlns="">
                <a:solidFill>
                  <a:srgbClr val="FFFFFF"/>
                </a:solidFill>
              </a14:hiddenFill>
            </a:ext>
          </a:extLst>
        </p:spPr>
      </p:pic>
      <p:pic>
        <p:nvPicPr>
          <p:cNvPr id="13315" name="Picture 3" descr="C:\Users\Юля\Desktop\IMG_20211109_154806.jpg"/>
          <p:cNvPicPr>
            <a:picLocks noGrp="1" noChangeAspect="1" noChangeArrowheads="1"/>
          </p:cNvPicPr>
          <p:nvPr>
            <p:ph sz="quarter" idx="14"/>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63951" y="2679700"/>
            <a:ext cx="2584847" cy="34464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Развиваем мелкую моторику</a:t>
            </a:r>
            <a:endParaRPr lang="ru-RU" dirty="0"/>
          </a:p>
        </p:txBody>
      </p:sp>
      <p:pic>
        <p:nvPicPr>
          <p:cNvPr id="23554"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8649" y="3055598"/>
            <a:ext cx="2017951" cy="269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55" name="Picture 3"/>
          <p:cNvPicPr>
            <a:picLocks noGrp="1" noChangeAspect="1" noChangeArrowheads="1"/>
          </p:cNvPicPr>
          <p:nvPr>
            <p:ph sz="quarter" idx="14"/>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47399" y="3055598"/>
            <a:ext cx="2017951" cy="269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17672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851694"/>
          </a:xfrm>
        </p:spPr>
        <p:txBody>
          <a:bodyPr anchor="ctr">
            <a:noAutofit/>
          </a:bodyPr>
          <a:lstStyle/>
          <a:p>
            <a:pPr algn="ctr"/>
            <a:r>
              <a:rPr lang="ru-RU" sz="2800" i="1" dirty="0" smtClean="0">
                <a:solidFill>
                  <a:srgbClr val="FF0000"/>
                </a:solidFill>
                <a:latin typeface="Times New Roman" pitchFamily="18" charset="0"/>
                <a:cs typeface="Times New Roman" pitchFamily="18" charset="0"/>
              </a:rPr>
              <a:t>Игры на развитие грамматического строя речи</a:t>
            </a:r>
            <a:r>
              <a:rPr lang="ru-RU" sz="2800" i="1" dirty="0" smtClean="0">
                <a:solidFill>
                  <a:schemeClr val="accent5">
                    <a:lumMod val="50000"/>
                  </a:schemeClr>
                </a:solidFill>
                <a:latin typeface="Times New Roman" pitchFamily="18" charset="0"/>
                <a:cs typeface="Times New Roman" pitchFamily="18" charset="0"/>
              </a:rPr>
              <a:t/>
            </a:r>
            <a:br>
              <a:rPr lang="ru-RU" sz="2800" i="1" dirty="0" smtClean="0">
                <a:solidFill>
                  <a:schemeClr val="accent5">
                    <a:lumMod val="50000"/>
                  </a:schemeClr>
                </a:solidFill>
                <a:latin typeface="Times New Roman" pitchFamily="18" charset="0"/>
                <a:cs typeface="Times New Roman" pitchFamily="18" charset="0"/>
              </a:rPr>
            </a:br>
            <a:endParaRPr lang="ru-RU" sz="2800" dirty="0"/>
          </a:p>
        </p:txBody>
      </p:sp>
      <p:sp>
        <p:nvSpPr>
          <p:cNvPr id="7" name="Текст 6"/>
          <p:cNvSpPr>
            <a:spLocks noGrp="1"/>
          </p:cNvSpPr>
          <p:nvPr>
            <p:ph type="body" idx="1"/>
          </p:nvPr>
        </p:nvSpPr>
        <p:spPr>
          <a:xfrm>
            <a:off x="755576" y="980728"/>
            <a:ext cx="6840760" cy="1584176"/>
          </a:xfrm>
          <a:solidFill>
            <a:schemeClr val="bg1"/>
          </a:solidFill>
        </p:spPr>
        <p:txBody>
          <a:bodyPr>
            <a:normAutofit fontScale="92500" lnSpcReduction="20000"/>
          </a:bodyPr>
          <a:lstStyle/>
          <a:p>
            <a:pPr algn="just"/>
            <a:r>
              <a:rPr lang="ru-RU" b="0" i="1" dirty="0" smtClean="0">
                <a:solidFill>
                  <a:schemeClr val="tx1"/>
                </a:solidFill>
                <a:latin typeface="Times New Roman" pitchFamily="18" charset="0"/>
                <a:cs typeface="Times New Roman" pitchFamily="18" charset="0"/>
              </a:rPr>
              <a:t>Цель: развитие речевых способностей и умений, культуры речевого общения, разработка способов овладения дошкольниками навыками практического общения в различных жизненных ситуациях, формирование предпосылок чтения </a:t>
            </a:r>
            <a:endParaRPr lang="ru-RU" i="1" dirty="0">
              <a:solidFill>
                <a:schemeClr val="accent5">
                  <a:lumMod val="50000"/>
                </a:schemeClr>
              </a:solidFill>
              <a:latin typeface="Times New Roman" pitchFamily="18" charset="0"/>
              <a:cs typeface="Times New Roman" pitchFamily="18" charset="0"/>
            </a:endParaRPr>
          </a:p>
        </p:txBody>
      </p:sp>
      <p:pic>
        <p:nvPicPr>
          <p:cNvPr id="14338" name="Picture 2" descr="C:\Users\Юля\Desktop\IMG_20211116_095325.jpg"/>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6189" y="3429000"/>
            <a:ext cx="2022872" cy="2697163"/>
          </a:xfrm>
          <a:prstGeom prst="rect">
            <a:avLst/>
          </a:prstGeom>
          <a:noFill/>
          <a:extLst>
            <a:ext uri="{909E8E84-426E-40DD-AFC4-6F175D3DCCD1}">
              <a14:hiddenFill xmlns:a14="http://schemas.microsoft.com/office/drawing/2010/main" xmlns="">
                <a:solidFill>
                  <a:srgbClr val="FFFFFF"/>
                </a:solidFill>
              </a14:hiddenFill>
            </a:ext>
          </a:extLst>
        </p:spPr>
      </p:pic>
      <p:pic>
        <p:nvPicPr>
          <p:cNvPr id="14339" name="Picture 3" descr="C:\Users\Юля\Desktop\IMG_20211109_160717.jpg"/>
          <p:cNvPicPr>
            <a:picLocks noGrp="1" noChangeAspect="1" noChangeArrowheads="1"/>
          </p:cNvPicPr>
          <p:nvPr>
            <p:ph sz="quarter" idx="4"/>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44939" y="3429000"/>
            <a:ext cx="2022872" cy="26971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64704"/>
            <a:ext cx="7772400" cy="1368152"/>
          </a:xfrm>
        </p:spPr>
        <p:txBody>
          <a:bodyPr/>
          <a:lstStyle/>
          <a:p>
            <a:r>
              <a:rPr lang="ru-RU" dirty="0" smtClean="0"/>
              <a:t>Дифференцирование звуков</a:t>
            </a:r>
            <a:endParaRPr lang="ru-RU" dirty="0"/>
          </a:p>
        </p:txBody>
      </p:sp>
      <p:sp>
        <p:nvSpPr>
          <p:cNvPr id="4" name="Подзаголовок 3"/>
          <p:cNvSpPr>
            <a:spLocks noGrp="1"/>
          </p:cNvSpPr>
          <p:nvPr>
            <p:ph type="subTitle" idx="1"/>
          </p:nvPr>
        </p:nvSpPr>
        <p:spPr>
          <a:xfrm>
            <a:off x="2627784" y="2420888"/>
            <a:ext cx="3672408" cy="3600400"/>
          </a:xfrm>
        </p:spPr>
        <p:txBody>
          <a:bodyPr/>
          <a:lstStyle/>
          <a:p>
            <a:endParaRPr lang="ru-RU" dirty="0"/>
          </a:p>
        </p:txBody>
      </p:sp>
      <p:pic>
        <p:nvPicPr>
          <p:cNvPr id="15362" name="Picture 2" descr="C:\Users\Юля\Desktop\IMG_20211109_160810.jpg"/>
          <p:cNvPicPr>
            <a:picLocks noGrp="1" noChangeAspect="1" noChangeArrowheads="1"/>
          </p:cNvPicPr>
          <p:nvPr>
            <p:ph sz="quarter" idx="4294967295"/>
          </p:nvPr>
        </p:nvPicPr>
        <p:blipFill>
          <a:blip r:embed="rId2" cstate="print">
            <a:extLst>
              <a:ext uri="{28A0092B-C50C-407E-A947-70E740481C1C}">
                <a14:useLocalDpi xmlns:a14="http://schemas.microsoft.com/office/drawing/2010/main" xmlns="" val="0"/>
              </a:ext>
            </a:extLst>
          </a:blip>
          <a:stretch>
            <a:fillRect/>
          </a:stretch>
        </p:blipFill>
        <p:spPr bwMode="auto">
          <a:xfrm>
            <a:off x="2627784" y="2420888"/>
            <a:ext cx="3672408" cy="36724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4904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Развитие связной речи</a:t>
            </a:r>
            <a:endParaRPr lang="ru-RU" dirty="0"/>
          </a:p>
        </p:txBody>
      </p:sp>
      <p:sp>
        <p:nvSpPr>
          <p:cNvPr id="3" name="Текст 2"/>
          <p:cNvSpPr>
            <a:spLocks noGrp="1"/>
          </p:cNvSpPr>
          <p:nvPr>
            <p:ph type="body" idx="1"/>
          </p:nvPr>
        </p:nvSpPr>
        <p:spPr/>
        <p:txBody>
          <a:bodyPr/>
          <a:lstStyle/>
          <a:p>
            <a:r>
              <a:rPr lang="ru-RU" dirty="0" smtClean="0"/>
              <a:t>«Умные кубики»</a:t>
            </a:r>
            <a:endParaRPr lang="ru-RU" dirty="0"/>
          </a:p>
        </p:txBody>
      </p:sp>
      <p:sp>
        <p:nvSpPr>
          <p:cNvPr id="5" name="Текст 4"/>
          <p:cNvSpPr>
            <a:spLocks noGrp="1"/>
          </p:cNvSpPr>
          <p:nvPr>
            <p:ph type="body" sz="quarter" idx="3"/>
          </p:nvPr>
        </p:nvSpPr>
        <p:spPr/>
        <p:txBody>
          <a:bodyPr/>
          <a:lstStyle/>
          <a:p>
            <a:r>
              <a:rPr lang="ru-RU" dirty="0" smtClean="0"/>
              <a:t>Составляем  рассказ</a:t>
            </a:r>
            <a:endParaRPr lang="ru-RU" dirty="0"/>
          </a:p>
        </p:txBody>
      </p:sp>
      <p:pic>
        <p:nvPicPr>
          <p:cNvPr id="16386" name="Picture 2" descr="C:\Users\Юля\Desktop\IMG_20211109_181206.jpg"/>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6189" y="3429000"/>
            <a:ext cx="2022872" cy="2697163"/>
          </a:xfrm>
          <a:prstGeom prst="rect">
            <a:avLst/>
          </a:prstGeom>
          <a:noFill/>
          <a:extLst>
            <a:ext uri="{909E8E84-426E-40DD-AFC4-6F175D3DCCD1}">
              <a14:hiddenFill xmlns:a14="http://schemas.microsoft.com/office/drawing/2010/main" xmlns="">
                <a:solidFill>
                  <a:srgbClr val="FFFFFF"/>
                </a:solidFill>
              </a14:hiddenFill>
            </a:ext>
          </a:extLst>
        </p:spPr>
      </p:pic>
      <p:pic>
        <p:nvPicPr>
          <p:cNvPr id="16388" name="Picture 4"/>
          <p:cNvPicPr>
            <a:picLocks noGrp="1" noChangeAspect="1" noChangeArrowheads="1"/>
          </p:cNvPicPr>
          <p:nvPr>
            <p:ph sz="quarter" idx="4"/>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47399" y="3430248"/>
            <a:ext cx="2017951" cy="269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34470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Работа с азбукой</a:t>
            </a:r>
            <a:endParaRPr lang="ru-RU" dirty="0"/>
          </a:p>
        </p:txBody>
      </p:sp>
      <p:pic>
        <p:nvPicPr>
          <p:cNvPr id="20482" name="Picture 2" descr="C:\Users\Юля\Desktop\IMG_20211109_155009.jpg"/>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bwMode="auto">
          <a:xfrm>
            <a:off x="1403648" y="2708920"/>
            <a:ext cx="2304256" cy="3042751"/>
          </a:xfrm>
          <a:prstGeom prst="rect">
            <a:avLst/>
          </a:prstGeom>
          <a:noFill/>
          <a:extLst>
            <a:ext uri="{909E8E84-426E-40DD-AFC4-6F175D3DCCD1}">
              <a14:hiddenFill xmlns:a14="http://schemas.microsoft.com/office/drawing/2010/main" xmlns="">
                <a:solidFill>
                  <a:srgbClr val="FFFFFF"/>
                </a:solidFill>
              </a14:hiddenFill>
            </a:ext>
          </a:extLst>
        </p:spPr>
      </p:pic>
      <p:pic>
        <p:nvPicPr>
          <p:cNvPr id="20483" name="Picture 3" descr="C:\Users\Юля\Desktop\IMG_20211109_172008.jpg"/>
          <p:cNvPicPr>
            <a:picLocks noGrp="1" noChangeAspect="1" noChangeArrowheads="1"/>
          </p:cNvPicPr>
          <p:nvPr>
            <p:ph sz="quarter" idx="14"/>
          </p:nvPr>
        </p:nvPicPr>
        <p:blipFill>
          <a:blip r:embed="rId3" cstate="print">
            <a:extLst>
              <a:ext uri="{28A0092B-C50C-407E-A947-70E740481C1C}">
                <a14:useLocalDpi xmlns:a14="http://schemas.microsoft.com/office/drawing/2010/main" xmlns="" val="0"/>
              </a:ext>
            </a:extLst>
          </a:blip>
          <a:stretch>
            <a:fillRect/>
          </a:stretch>
        </p:blipFill>
        <p:spPr bwMode="auto">
          <a:xfrm>
            <a:off x="5148064" y="2708921"/>
            <a:ext cx="2420385" cy="30243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5447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2010552"/>
          </a:xfrm>
        </p:spPr>
        <p:txBody>
          <a:bodyPr>
            <a:normAutofit/>
          </a:bodyPr>
          <a:lstStyle/>
          <a:p>
            <a:r>
              <a:rPr lang="ru-RU" sz="1800" b="1" dirty="0">
                <a:solidFill>
                  <a:srgbClr val="333333"/>
                </a:solidFill>
                <a:latin typeface="Times New Roman" panose="02020603050405020304" pitchFamily="18" charset="0"/>
                <a:cs typeface="Times New Roman" panose="02020603050405020304" pitchFamily="18" charset="0"/>
              </a:rPr>
              <a:t>Театрализованная</a:t>
            </a:r>
            <a:r>
              <a:rPr lang="ru-RU" sz="1800" dirty="0">
                <a:solidFill>
                  <a:srgbClr val="333333"/>
                </a:solidFill>
                <a:latin typeface="Times New Roman" panose="02020603050405020304" pitchFamily="18" charset="0"/>
                <a:cs typeface="Times New Roman" panose="02020603050405020304" pitchFamily="18" charset="0"/>
              </a:rPr>
              <a:t> </a:t>
            </a:r>
            <a:r>
              <a:rPr lang="ru-RU" sz="1800" b="1" dirty="0">
                <a:solidFill>
                  <a:srgbClr val="333333"/>
                </a:solidFill>
                <a:latin typeface="Times New Roman" panose="02020603050405020304" pitchFamily="18" charset="0"/>
                <a:cs typeface="Times New Roman" panose="02020603050405020304" pitchFamily="18" charset="0"/>
              </a:rPr>
              <a:t>игра</a:t>
            </a:r>
            <a:r>
              <a:rPr lang="ru-RU" sz="1800" dirty="0">
                <a:solidFill>
                  <a:srgbClr val="333333"/>
                </a:solidFill>
                <a:latin typeface="Times New Roman" panose="02020603050405020304" pitchFamily="18" charset="0"/>
                <a:cs typeface="Times New Roman" panose="02020603050405020304" pitchFamily="18" charset="0"/>
              </a:rPr>
              <a:t> </a:t>
            </a:r>
            <a:r>
              <a:rPr lang="ru-RU" sz="1800" b="1" dirty="0">
                <a:solidFill>
                  <a:srgbClr val="333333"/>
                </a:solidFill>
                <a:latin typeface="Times New Roman" panose="02020603050405020304" pitchFamily="18" charset="0"/>
                <a:cs typeface="Times New Roman" panose="02020603050405020304" pitchFamily="18" charset="0"/>
              </a:rPr>
              <a:t>оказывает</a:t>
            </a:r>
            <a:r>
              <a:rPr lang="ru-RU" sz="1800" dirty="0">
                <a:solidFill>
                  <a:srgbClr val="333333"/>
                </a:solidFill>
                <a:latin typeface="Times New Roman" panose="02020603050405020304" pitchFamily="18" charset="0"/>
                <a:cs typeface="Times New Roman" panose="02020603050405020304" pitchFamily="18" charset="0"/>
              </a:rPr>
              <a:t> </a:t>
            </a:r>
            <a:r>
              <a:rPr lang="ru-RU" sz="1800" b="1" dirty="0">
                <a:solidFill>
                  <a:srgbClr val="333333"/>
                </a:solidFill>
                <a:latin typeface="Times New Roman" panose="02020603050405020304" pitchFamily="18" charset="0"/>
                <a:cs typeface="Times New Roman" panose="02020603050405020304" pitchFamily="18" charset="0"/>
              </a:rPr>
              <a:t>большое</a:t>
            </a:r>
            <a:r>
              <a:rPr lang="ru-RU" sz="1800" dirty="0">
                <a:solidFill>
                  <a:srgbClr val="333333"/>
                </a:solidFill>
                <a:latin typeface="Times New Roman" panose="02020603050405020304" pitchFamily="18" charset="0"/>
                <a:cs typeface="Times New Roman" panose="02020603050405020304" pitchFamily="18" charset="0"/>
              </a:rPr>
              <a:t> </a:t>
            </a:r>
            <a:r>
              <a:rPr lang="ru-RU" sz="1800" b="1" dirty="0">
                <a:solidFill>
                  <a:srgbClr val="333333"/>
                </a:solidFill>
                <a:latin typeface="Times New Roman" panose="02020603050405020304" pitchFamily="18" charset="0"/>
                <a:cs typeface="Times New Roman" panose="02020603050405020304" pitchFamily="18" charset="0"/>
              </a:rPr>
              <a:t>влияние</a:t>
            </a:r>
            <a:r>
              <a:rPr lang="ru-RU" sz="1800" dirty="0">
                <a:solidFill>
                  <a:srgbClr val="333333"/>
                </a:solidFill>
                <a:latin typeface="Times New Roman" panose="02020603050405020304" pitchFamily="18" charset="0"/>
                <a:cs typeface="Times New Roman" panose="02020603050405020304" pitchFamily="18" charset="0"/>
              </a:rPr>
              <a:t> </a:t>
            </a:r>
            <a:r>
              <a:rPr lang="ru-RU" sz="1800" b="1" dirty="0">
                <a:solidFill>
                  <a:srgbClr val="333333"/>
                </a:solidFill>
                <a:latin typeface="Times New Roman" panose="02020603050405020304" pitchFamily="18" charset="0"/>
                <a:cs typeface="Times New Roman" panose="02020603050405020304" pitchFamily="18" charset="0"/>
              </a:rPr>
              <a:t>на</a:t>
            </a:r>
            <a:r>
              <a:rPr lang="ru-RU" sz="1800" dirty="0">
                <a:solidFill>
                  <a:srgbClr val="333333"/>
                </a:solidFill>
                <a:latin typeface="Times New Roman" panose="02020603050405020304" pitchFamily="18" charset="0"/>
                <a:cs typeface="Times New Roman" panose="02020603050405020304" pitchFamily="18" charset="0"/>
              </a:rPr>
              <a:t> </a:t>
            </a:r>
            <a:r>
              <a:rPr lang="ru-RU" sz="1800" b="1" dirty="0">
                <a:solidFill>
                  <a:srgbClr val="333333"/>
                </a:solidFill>
                <a:latin typeface="Times New Roman" panose="02020603050405020304" pitchFamily="18" charset="0"/>
                <a:cs typeface="Times New Roman" panose="02020603050405020304" pitchFamily="18" charset="0"/>
              </a:rPr>
              <a:t>речевое</a:t>
            </a:r>
            <a:r>
              <a:rPr lang="ru-RU" sz="1800" dirty="0">
                <a:solidFill>
                  <a:srgbClr val="333333"/>
                </a:solidFill>
                <a:latin typeface="Times New Roman" panose="02020603050405020304" pitchFamily="18" charset="0"/>
                <a:cs typeface="Times New Roman" panose="02020603050405020304" pitchFamily="18" charset="0"/>
              </a:rPr>
              <a:t> </a:t>
            </a:r>
            <a:r>
              <a:rPr lang="ru-RU" sz="1800" b="1" dirty="0">
                <a:solidFill>
                  <a:srgbClr val="333333"/>
                </a:solidFill>
                <a:latin typeface="Times New Roman" panose="02020603050405020304" pitchFamily="18" charset="0"/>
                <a:cs typeface="Times New Roman" panose="02020603050405020304" pitchFamily="18" charset="0"/>
              </a:rPr>
              <a:t>развитие</a:t>
            </a:r>
            <a:r>
              <a:rPr lang="ru-RU" sz="1800" dirty="0">
                <a:solidFill>
                  <a:srgbClr val="333333"/>
                </a:solidFill>
                <a:latin typeface="Times New Roman" panose="02020603050405020304" pitchFamily="18" charset="0"/>
                <a:cs typeface="Times New Roman" panose="02020603050405020304" pitchFamily="18" charset="0"/>
              </a:rPr>
              <a:t> </a:t>
            </a:r>
            <a:r>
              <a:rPr lang="ru-RU" sz="1800" b="1" dirty="0">
                <a:solidFill>
                  <a:srgbClr val="333333"/>
                </a:solidFill>
                <a:latin typeface="Times New Roman" panose="02020603050405020304" pitchFamily="18" charset="0"/>
                <a:cs typeface="Times New Roman" panose="02020603050405020304" pitchFamily="18" charset="0"/>
              </a:rPr>
              <a:t>ребенка.</a:t>
            </a:r>
            <a:r>
              <a:rPr lang="ru-RU" sz="1800" dirty="0">
                <a:solidFill>
                  <a:srgbClr val="333333"/>
                </a:solidFill>
                <a:latin typeface="Times New Roman" panose="02020603050405020304" pitchFamily="18" charset="0"/>
                <a:cs typeface="Times New Roman" panose="02020603050405020304" pitchFamily="18" charset="0"/>
              </a:rPr>
              <a:t> Стимулирует активную речь за счет активизации словарного запаса, совершенствует звуковую культуру речи, ее грамматический строй, артикуляционный аппарат. Ребенок усваивает богатство родного языка, его выразительные средства. Исполняемая роль, произносимые реплики ставят ребенка перед необходимостью ясно, четко, понятно изъясняться</a:t>
            </a:r>
            <a:r>
              <a:rPr lang="ru-RU" sz="1800" dirty="0">
                <a:solidFill>
                  <a:srgbClr val="333333"/>
                </a:solidFill>
                <a:latin typeface="YS Text"/>
              </a:rPr>
              <a:t>.</a:t>
            </a:r>
            <a:endParaRPr lang="ru-RU" sz="1800" dirty="0">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3"/>
          </p:nvPr>
        </p:nvSpPr>
        <p:spPr>
          <a:xfrm>
            <a:off x="1475656" y="2678113"/>
            <a:ext cx="6994736" cy="639762"/>
          </a:xfrm>
        </p:spPr>
        <p:txBody>
          <a:bodyPr/>
          <a:lstStyle/>
          <a:p>
            <a:r>
              <a:rPr lang="ru-RU" dirty="0" smtClean="0"/>
              <a:t>Би-ба-</a:t>
            </a:r>
            <a:r>
              <a:rPr lang="ru-RU" dirty="0" err="1" smtClean="0"/>
              <a:t>бо</a:t>
            </a:r>
            <a:endParaRPr lang="ru-RU" dirty="0"/>
          </a:p>
        </p:txBody>
      </p:sp>
      <p:pic>
        <p:nvPicPr>
          <p:cNvPr id="21508" name="Picture 4" descr="C:\Users\Юля\Desktop\IMG_20211109_171841.jpg"/>
          <p:cNvPicPr>
            <a:picLocks noGrp="1" noChangeAspect="1" noChangeArrowheads="1"/>
          </p:cNvPicPr>
          <p:nvPr>
            <p:ph sz="quarter" idx="4"/>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3284984"/>
            <a:ext cx="2448272" cy="2841179"/>
          </a:xfrm>
          <a:prstGeom prst="rect">
            <a:avLst/>
          </a:prstGeom>
          <a:noFill/>
          <a:extLst>
            <a:ext uri="{909E8E84-426E-40DD-AFC4-6F175D3DCCD1}">
              <a14:hiddenFill xmlns:a14="http://schemas.microsoft.com/office/drawing/2010/main" xmlns="">
                <a:solidFill>
                  <a:srgbClr val="FFFFFF"/>
                </a:solidFill>
              </a14:hiddenFill>
            </a:ext>
          </a:extLst>
        </p:spPr>
      </p:pic>
      <p:pic>
        <p:nvPicPr>
          <p:cNvPr id="21510" name="Picture 6"/>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9" y="3284984"/>
            <a:ext cx="2448272" cy="2839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97053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56992"/>
            <a:ext cx="7571184" cy="1872208"/>
          </a:xfrm>
          <a:ln/>
        </p:spPr>
        <p:style>
          <a:lnRef idx="2">
            <a:schemeClr val="dk1"/>
          </a:lnRef>
          <a:fillRef idx="1">
            <a:schemeClr val="lt1"/>
          </a:fillRef>
          <a:effectRef idx="0">
            <a:schemeClr val="dk1"/>
          </a:effectRef>
          <a:fontRef idx="minor">
            <a:schemeClr val="dk1"/>
          </a:fontRef>
        </p:style>
        <p:txBody>
          <a:bodyPr anchor="ctr">
            <a:normAutofit/>
          </a:bodyPr>
          <a:lstStyle/>
          <a:p>
            <a:pPr algn="ctr"/>
            <a:r>
              <a:rPr lang="ru-RU" i="1" dirty="0" smtClean="0">
                <a:solidFill>
                  <a:srgbClr val="FF0000"/>
                </a:solidFill>
                <a:latin typeface="Times New Roman" pitchFamily="18" charset="0"/>
                <a:cs typeface="Times New Roman" pitchFamily="18" charset="0"/>
              </a:rPr>
              <a:t>Спасибо за внимание</a:t>
            </a:r>
            <a:endParaRPr lang="ru-RU" i="1" dirty="0">
              <a:solidFill>
                <a:srgbClr val="FF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827585" y="2564904"/>
            <a:ext cx="4968552" cy="3450696"/>
          </a:xfrm>
        </p:spPr>
        <p:txBody>
          <a:bodyPr anchor="ctr">
            <a:normAutofit fontScale="70000" lnSpcReduction="20000"/>
          </a:bodyPr>
          <a:lstStyle/>
          <a:p>
            <a:pPr algn="just">
              <a:buNone/>
            </a:pPr>
            <a:endParaRPr lang="ru-RU" dirty="0" smtClean="0"/>
          </a:p>
          <a:p>
            <a:pPr algn="just">
              <a:buNone/>
            </a:pPr>
            <a:r>
              <a:rPr lang="ru-RU" sz="3200" i="1" dirty="0" smtClean="0">
                <a:solidFill>
                  <a:schemeClr val="accent5">
                    <a:lumMod val="50000"/>
                  </a:schemeClr>
                </a:solidFill>
                <a:latin typeface="Times New Roman" pitchFamily="18" charset="0"/>
                <a:cs typeface="Times New Roman" pitchFamily="18" charset="0"/>
              </a:rPr>
              <a:t>«</a:t>
            </a:r>
            <a:r>
              <a:rPr lang="ru-RU" sz="3200" i="1" dirty="0" smtClean="0">
                <a:solidFill>
                  <a:schemeClr val="tx1"/>
                </a:solidFill>
                <a:latin typeface="Times New Roman" pitchFamily="18" charset="0"/>
                <a:cs typeface="Times New Roman" pitchFamily="18" charset="0"/>
              </a:rPr>
              <a:t>Родное  слово есть  основа</a:t>
            </a:r>
          </a:p>
          <a:p>
            <a:pPr algn="just">
              <a:buNone/>
            </a:pPr>
            <a:r>
              <a:rPr lang="ru-RU" sz="3200" i="1" dirty="0" smtClean="0">
                <a:solidFill>
                  <a:schemeClr val="tx1"/>
                </a:solidFill>
                <a:latin typeface="Times New Roman" pitchFamily="18" charset="0"/>
                <a:cs typeface="Times New Roman" pitchFamily="18" charset="0"/>
              </a:rPr>
              <a:t>всякого  умственного</a:t>
            </a:r>
          </a:p>
          <a:p>
            <a:pPr algn="just">
              <a:buNone/>
            </a:pPr>
            <a:r>
              <a:rPr lang="ru-RU" sz="3200" i="1" dirty="0" smtClean="0">
                <a:solidFill>
                  <a:schemeClr val="tx1"/>
                </a:solidFill>
                <a:latin typeface="Times New Roman" pitchFamily="18" charset="0"/>
                <a:cs typeface="Times New Roman" pitchFamily="18" charset="0"/>
              </a:rPr>
              <a:t>развития  и  сокровищница</a:t>
            </a:r>
          </a:p>
          <a:p>
            <a:pPr algn="just">
              <a:buNone/>
            </a:pPr>
            <a:r>
              <a:rPr lang="ru-RU" sz="3200" i="1" dirty="0" smtClean="0">
                <a:solidFill>
                  <a:schemeClr val="tx1"/>
                </a:solidFill>
                <a:latin typeface="Times New Roman" pitchFamily="18" charset="0"/>
                <a:cs typeface="Times New Roman" pitchFamily="18" charset="0"/>
              </a:rPr>
              <a:t>всех  знаний: с  него начинается  всякое</a:t>
            </a:r>
          </a:p>
          <a:p>
            <a:pPr algn="just">
              <a:buNone/>
            </a:pPr>
            <a:r>
              <a:rPr lang="ru-RU" sz="3200" i="1" dirty="0" smtClean="0">
                <a:solidFill>
                  <a:schemeClr val="tx1"/>
                </a:solidFill>
                <a:latin typeface="Times New Roman" pitchFamily="18" charset="0"/>
                <a:cs typeface="Times New Roman" pitchFamily="18" charset="0"/>
              </a:rPr>
              <a:t>понимание, через  него проходит</a:t>
            </a:r>
          </a:p>
          <a:p>
            <a:pPr algn="just">
              <a:buNone/>
            </a:pPr>
            <a:r>
              <a:rPr lang="ru-RU" sz="3200" i="1" dirty="0" smtClean="0">
                <a:solidFill>
                  <a:schemeClr val="tx1"/>
                </a:solidFill>
                <a:latin typeface="Times New Roman" pitchFamily="18" charset="0"/>
                <a:cs typeface="Times New Roman" pitchFamily="18" charset="0"/>
              </a:rPr>
              <a:t>и  к   нему возвращается»</a:t>
            </a:r>
          </a:p>
          <a:p>
            <a:pPr algn="r">
              <a:buNone/>
            </a:pPr>
            <a:r>
              <a:rPr lang="ru-RU" sz="3200" dirty="0" smtClean="0">
                <a:solidFill>
                  <a:schemeClr val="tx1"/>
                </a:solidFill>
                <a:latin typeface="Times New Roman" pitchFamily="18" charset="0"/>
                <a:cs typeface="Times New Roman" pitchFamily="18" charset="0"/>
              </a:rPr>
              <a:t>(К.Д. Ушинский) </a:t>
            </a:r>
          </a:p>
          <a:p>
            <a:pPr>
              <a:buNone/>
            </a:pPr>
            <a:r>
              <a:rPr lang="ru-RU" dirty="0" smtClean="0">
                <a:solidFill>
                  <a:schemeClr val="tx1"/>
                </a:solidFill>
              </a:rPr>
              <a:t/>
            </a:r>
            <a:br>
              <a:rPr lang="ru-RU" dirty="0" smtClean="0">
                <a:solidFill>
                  <a:schemeClr val="tx1"/>
                </a:solidFill>
              </a:rPr>
            </a:br>
            <a:endParaRPr lang="ru-RU" dirty="0">
              <a:solidFill>
                <a:schemeClr val="tx1"/>
              </a:solidFill>
            </a:endParaRPr>
          </a:p>
        </p:txBody>
      </p:sp>
      <p:pic>
        <p:nvPicPr>
          <p:cNvPr id="2053" name="Picture 5"/>
          <p:cNvPicPr>
            <a:picLocks noChangeAspect="1" noChangeArrowheads="1"/>
          </p:cNvPicPr>
          <p:nvPr/>
        </p:nvPicPr>
        <p:blipFill>
          <a:blip r:embed="rId2" cstate="print"/>
          <a:srcRect/>
          <a:stretch>
            <a:fillRect/>
          </a:stretch>
        </p:blipFill>
        <p:spPr bwMode="auto">
          <a:xfrm>
            <a:off x="5508104" y="764704"/>
            <a:ext cx="2952328" cy="277183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268760"/>
            <a:ext cx="4608512" cy="5256584"/>
          </a:xfrm>
        </p:spPr>
        <p:txBody>
          <a:bodyPr anchor="ctr">
            <a:normAutofit/>
          </a:bodyPr>
          <a:lstStyle/>
          <a:p>
            <a:pPr algn="just">
              <a:buNone/>
            </a:pPr>
            <a:r>
              <a:rPr lang="ru-RU" sz="3200" i="1" dirty="0" smtClean="0">
                <a:latin typeface="Times New Roman" pitchFamily="18" charset="0"/>
                <a:cs typeface="Times New Roman" pitchFamily="18" charset="0"/>
              </a:rPr>
              <a:t>   </a:t>
            </a:r>
            <a:r>
              <a:rPr lang="ru-RU" sz="2600" i="1" dirty="0" smtClean="0">
                <a:solidFill>
                  <a:schemeClr val="tx1"/>
                </a:solidFill>
                <a:latin typeface="Times New Roman" pitchFamily="18" charset="0"/>
                <a:cs typeface="Times New Roman" pitchFamily="18" charset="0"/>
              </a:rPr>
              <a:t>Создание условий для обогащения словарного запаса, совершенствования звуковой культуры речи, образной и грамматической стороны речи, развитие диалогической речи и монологической речи, приобщение к культуре слушания художественной литературы, подготовка к обучению грамоте.</a:t>
            </a:r>
            <a:endParaRPr lang="ru-RU" sz="2600" i="1" dirty="0">
              <a:solidFill>
                <a:schemeClr val="tx1"/>
              </a:solidFill>
              <a:latin typeface="Times New Roman" pitchFamily="18" charset="0"/>
              <a:cs typeface="Times New Roman" pitchFamily="18" charset="0"/>
            </a:endParaRPr>
          </a:p>
        </p:txBody>
      </p:sp>
      <p:sp>
        <p:nvSpPr>
          <p:cNvPr id="2" name="Заголовок 1"/>
          <p:cNvSpPr>
            <a:spLocks noGrp="1"/>
          </p:cNvSpPr>
          <p:nvPr>
            <p:ph type="title"/>
          </p:nvPr>
        </p:nvSpPr>
        <p:spPr/>
        <p:txBody>
          <a:bodyPr anchor="ctr"/>
          <a:lstStyle/>
          <a:p>
            <a:pPr algn="ctr"/>
            <a:r>
              <a:rPr lang="ru-RU" sz="3200" dirty="0" smtClean="0">
                <a:solidFill>
                  <a:srgbClr val="FF0000"/>
                </a:solidFill>
                <a:latin typeface="Times New Roman" pitchFamily="18" charset="0"/>
                <a:cs typeface="Times New Roman" pitchFamily="18" charset="0"/>
              </a:rPr>
              <a:t>Цель уголка по развитию речи</a:t>
            </a:r>
            <a:r>
              <a:rPr lang="ru-RU" dirty="0" smtClean="0">
                <a:solidFill>
                  <a:srgbClr val="FF0000"/>
                </a:solidFill>
              </a:rPr>
              <a:t>:</a:t>
            </a:r>
            <a:endParaRPr lang="ru-RU" dirty="0">
              <a:solidFill>
                <a:srgbClr val="FF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5220073" y="2060848"/>
            <a:ext cx="3497358" cy="3240360"/>
          </a:xfrm>
          <a:prstGeom prst="rect">
            <a:avLst/>
          </a:prstGeom>
          <a:noFill/>
          <a:ln w="38100">
            <a:solidFill>
              <a:schemeClr val="accent3">
                <a:lumMod val="60000"/>
                <a:lumOff val="40000"/>
              </a:schemeClr>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96752"/>
            <a:ext cx="8507288" cy="5256584"/>
          </a:xfrm>
        </p:spPr>
        <p:txBody>
          <a:bodyPr anchor="t">
            <a:normAutofit/>
          </a:bodyPr>
          <a:lstStyle/>
          <a:p>
            <a:pPr algn="just"/>
            <a:r>
              <a:rPr lang="ru-RU" sz="1800" dirty="0" smtClean="0">
                <a:solidFill>
                  <a:schemeClr val="tx1"/>
                </a:solidFill>
                <a:latin typeface="Times New Roman" pitchFamily="18" charset="0"/>
                <a:cs typeface="Times New Roman" pitchFamily="18" charset="0"/>
              </a:rPr>
              <a:t>Картотека артикуляционных упражнений</a:t>
            </a:r>
          </a:p>
          <a:p>
            <a:pPr algn="just"/>
            <a:r>
              <a:rPr lang="ru-RU" sz="1800" dirty="0" smtClean="0">
                <a:solidFill>
                  <a:schemeClr val="tx1"/>
                </a:solidFill>
                <a:latin typeface="Times New Roman" pitchFamily="18" charset="0"/>
                <a:cs typeface="Times New Roman" pitchFamily="18" charset="0"/>
              </a:rPr>
              <a:t>Комплект зеркал (с ручкой)</a:t>
            </a:r>
          </a:p>
          <a:p>
            <a:pPr algn="just"/>
            <a:r>
              <a:rPr lang="ru-RU" sz="1800" dirty="0" smtClean="0">
                <a:solidFill>
                  <a:schemeClr val="tx1"/>
                </a:solidFill>
                <a:latin typeface="Times New Roman" pitchFamily="18" charset="0"/>
                <a:cs typeface="Times New Roman" pitchFamily="18" charset="0"/>
              </a:rPr>
              <a:t>Картотека дыхательных упражнений</a:t>
            </a:r>
          </a:p>
          <a:p>
            <a:pPr algn="just"/>
            <a:r>
              <a:rPr lang="ru-RU" sz="1800" dirty="0" smtClean="0">
                <a:solidFill>
                  <a:schemeClr val="tx1"/>
                </a:solidFill>
                <a:latin typeface="Times New Roman" pitchFamily="18" charset="0"/>
                <a:cs typeface="Times New Roman" pitchFamily="18" charset="0"/>
              </a:rPr>
              <a:t>Картотека пальчиковых игр</a:t>
            </a:r>
          </a:p>
          <a:p>
            <a:pPr algn="just"/>
            <a:r>
              <a:rPr lang="ru-RU" sz="1800" dirty="0" smtClean="0">
                <a:solidFill>
                  <a:schemeClr val="tx1"/>
                </a:solidFill>
                <a:latin typeface="Times New Roman" pitchFamily="18" charset="0"/>
                <a:cs typeface="Times New Roman" pitchFamily="18" charset="0"/>
              </a:rPr>
              <a:t>Картотека оздоровительных пауз </a:t>
            </a:r>
          </a:p>
          <a:p>
            <a:pPr algn="just">
              <a:buNone/>
            </a:pPr>
            <a:r>
              <a:rPr lang="ru-RU" sz="1800" dirty="0" smtClean="0">
                <a:solidFill>
                  <a:schemeClr val="tx1"/>
                </a:solidFill>
                <a:latin typeface="Times New Roman" pitchFamily="18" charset="0"/>
                <a:cs typeface="Times New Roman" pitchFamily="18" charset="0"/>
              </a:rPr>
              <a:t>     со стихотворным текстом (динамических)</a:t>
            </a:r>
          </a:p>
          <a:p>
            <a:pPr algn="just"/>
            <a:r>
              <a:rPr lang="ru-RU" sz="1800" dirty="0" smtClean="0">
                <a:solidFill>
                  <a:schemeClr val="tx1"/>
                </a:solidFill>
                <a:latin typeface="Times New Roman" pitchFamily="18" charset="0"/>
                <a:cs typeface="Times New Roman" pitchFamily="18" charset="0"/>
              </a:rPr>
              <a:t>Игры и предметы на поддувание</a:t>
            </a:r>
          </a:p>
          <a:p>
            <a:pPr algn="just"/>
            <a:r>
              <a:rPr lang="ru-RU" sz="1800" dirty="0" smtClean="0">
                <a:solidFill>
                  <a:schemeClr val="tx1"/>
                </a:solidFill>
                <a:latin typeface="Times New Roman" pitchFamily="18" charset="0"/>
                <a:cs typeface="Times New Roman" pitchFamily="18" charset="0"/>
              </a:rPr>
              <a:t>Предметы на развитие мелкой моторики </a:t>
            </a:r>
          </a:p>
          <a:p>
            <a:pPr algn="just">
              <a:buNone/>
            </a:pPr>
            <a:r>
              <a:rPr lang="ru-RU" sz="1800" dirty="0" smtClean="0">
                <a:solidFill>
                  <a:schemeClr val="tx1"/>
                </a:solidFill>
                <a:latin typeface="Times New Roman" pitchFamily="18" charset="0"/>
                <a:cs typeface="Times New Roman" pitchFamily="18" charset="0"/>
              </a:rPr>
              <a:t>      (шнуровки, застёжки, бусы…)</a:t>
            </a:r>
          </a:p>
          <a:p>
            <a:pPr algn="just"/>
            <a:r>
              <a:rPr lang="ru-RU" sz="1800" dirty="0" smtClean="0">
                <a:solidFill>
                  <a:schemeClr val="tx1"/>
                </a:solidFill>
                <a:latin typeface="Times New Roman" pitchFamily="18" charset="0"/>
                <a:cs typeface="Times New Roman" pitchFamily="18" charset="0"/>
              </a:rPr>
              <a:t>Дидактические игры на обогащение словаря</a:t>
            </a:r>
          </a:p>
          <a:p>
            <a:pPr algn="just"/>
            <a:r>
              <a:rPr lang="ru-RU" sz="1800" dirty="0" smtClean="0">
                <a:solidFill>
                  <a:schemeClr val="tx1"/>
                </a:solidFill>
                <a:latin typeface="Times New Roman" pitchFamily="18" charset="0"/>
                <a:cs typeface="Times New Roman" pitchFamily="18" charset="0"/>
              </a:rPr>
              <a:t>Картотеки игр на развитие фонематического восприятия</a:t>
            </a:r>
          </a:p>
          <a:p>
            <a:pPr algn="just"/>
            <a:r>
              <a:rPr lang="ru-RU" sz="1800" dirty="0" smtClean="0">
                <a:solidFill>
                  <a:schemeClr val="tx1"/>
                </a:solidFill>
                <a:latin typeface="Times New Roman" pitchFamily="18" charset="0"/>
                <a:cs typeface="Times New Roman" pitchFamily="18" charset="0"/>
              </a:rPr>
              <a:t>Массажные мячики и картотека упражнений с ними</a:t>
            </a:r>
          </a:p>
          <a:p>
            <a:pPr algn="just"/>
            <a:r>
              <a:rPr lang="ru-RU" sz="1800" dirty="0" smtClean="0">
                <a:solidFill>
                  <a:schemeClr val="tx1"/>
                </a:solidFill>
                <a:latin typeface="Times New Roman" pitchFamily="18" charset="0"/>
                <a:cs typeface="Times New Roman" pitchFamily="18" charset="0"/>
              </a:rPr>
              <a:t>Игрушки для проведения артикуляционной гимнастики</a:t>
            </a:r>
          </a:p>
          <a:p>
            <a:pPr algn="just"/>
            <a:r>
              <a:rPr lang="ru-RU" sz="1800" dirty="0" smtClean="0">
                <a:solidFill>
                  <a:schemeClr val="tx1"/>
                </a:solidFill>
                <a:latin typeface="Times New Roman" pitchFamily="18" charset="0"/>
                <a:cs typeface="Times New Roman" pitchFamily="18" charset="0"/>
              </a:rPr>
              <a:t>Фразовый конструктор</a:t>
            </a:r>
          </a:p>
          <a:p>
            <a:pPr algn="just"/>
            <a:r>
              <a:rPr lang="ru-RU" sz="1800" dirty="0" smtClean="0">
                <a:solidFill>
                  <a:schemeClr val="tx1"/>
                </a:solidFill>
                <a:latin typeface="Times New Roman" pitchFamily="18" charset="0"/>
                <a:cs typeface="Times New Roman" pitchFamily="18" charset="0"/>
              </a:rPr>
              <a:t> Картотека стихотворения, загадки скороговорки</a:t>
            </a:r>
          </a:p>
          <a:p>
            <a:pPr algn="just"/>
            <a:endParaRPr lang="ru-RU" sz="1800" dirty="0" smtClean="0">
              <a:solidFill>
                <a:schemeClr val="accent5">
                  <a:lumMod val="50000"/>
                </a:schemeClr>
              </a:solidFill>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sp>
        <p:nvSpPr>
          <p:cNvPr id="2" name="Заголовок 1"/>
          <p:cNvSpPr>
            <a:spLocks noGrp="1"/>
          </p:cNvSpPr>
          <p:nvPr>
            <p:ph type="title"/>
          </p:nvPr>
        </p:nvSpPr>
        <p:spPr>
          <a:xfrm>
            <a:off x="457200" y="274638"/>
            <a:ext cx="7211144" cy="994122"/>
          </a:xfrm>
        </p:spPr>
        <p:txBody>
          <a:bodyPr anchor="ctr">
            <a:normAutofit/>
          </a:bodyPr>
          <a:lstStyle/>
          <a:p>
            <a:pPr algn="ctr"/>
            <a:r>
              <a:rPr lang="ru-RU" sz="3200" i="1" dirty="0" smtClean="0">
                <a:solidFill>
                  <a:srgbClr val="FF0000"/>
                </a:solidFill>
                <a:latin typeface="Times New Roman" pitchFamily="18" charset="0"/>
                <a:cs typeface="Times New Roman" pitchFamily="18" charset="0"/>
              </a:rPr>
              <a:t>Содержание речевого уголка</a:t>
            </a:r>
            <a:endParaRPr lang="ru-RU" sz="3200" i="1" dirty="0">
              <a:solidFill>
                <a:srgbClr val="FF000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chor="ctr">
            <a:normAutofit/>
          </a:bodyPr>
          <a:lstStyle/>
          <a:p>
            <a:pPr algn="ctr"/>
            <a:r>
              <a:rPr lang="ru-RU" sz="3200" i="1" dirty="0" smtClean="0">
                <a:solidFill>
                  <a:srgbClr val="FF0000"/>
                </a:solidFill>
                <a:latin typeface="Times New Roman" pitchFamily="18" charset="0"/>
                <a:cs typeface="Times New Roman" pitchFamily="18" charset="0"/>
              </a:rPr>
              <a:t>Уголок развития речи</a:t>
            </a:r>
            <a:endParaRPr lang="ru-RU" sz="3200" i="1" dirty="0">
              <a:solidFill>
                <a:srgbClr val="FF0000"/>
              </a:solidFill>
              <a:latin typeface="Times New Roman" pitchFamily="18" charset="0"/>
              <a:cs typeface="Times New Roman" pitchFamily="18" charset="0"/>
            </a:endParaRPr>
          </a:p>
        </p:txBody>
      </p:sp>
      <p:pic>
        <p:nvPicPr>
          <p:cNvPr id="2051" name="Picture 3" descr="C:\Users\Юля\Desktop\IMG_20211109_175950.jpg"/>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bwMode="auto">
          <a:xfrm>
            <a:off x="1115616" y="2708921"/>
            <a:ext cx="2880320" cy="3384376"/>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p:cNvPicPr>
            <a:picLocks noGrp="1" noChangeAspect="1" noChangeArrowheads="1"/>
          </p:cNvPicPr>
          <p:nvPr>
            <p:ph sz="quarter" idx="14"/>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079" y="2708920"/>
            <a:ext cx="3175645" cy="3384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4098" name="Picture 2" descr="C:\Users\Юля\Desktop\IMG_20211109_175938.jpg"/>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bwMode="auto">
          <a:xfrm>
            <a:off x="1295201" y="2679700"/>
            <a:ext cx="2556719" cy="3446463"/>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Юля\Desktop\IMG_20211109_175926.jpg"/>
          <p:cNvPicPr>
            <a:picLocks noGrp="1" noChangeAspect="1" noChangeArrowheads="1"/>
          </p:cNvPicPr>
          <p:nvPr>
            <p:ph sz="quarter" idx="14"/>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63951" y="2679700"/>
            <a:ext cx="2584847" cy="34464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99628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5122" name="Picture 2" descr="C:\Users\Юля\Desktop\IMG_20211109_175931.jpg"/>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bwMode="auto">
          <a:xfrm>
            <a:off x="1295201" y="2679701"/>
            <a:ext cx="2584847" cy="3341588"/>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p:cNvPicPr>
            <a:picLocks noGrp="1" noChangeAspect="1" noChangeArrowheads="1"/>
          </p:cNvPicPr>
          <p:nvPr>
            <p:ph sz="quarter" idx="14"/>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2708920"/>
            <a:ext cx="2808312" cy="3240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5272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685800" y="548680"/>
            <a:ext cx="7772400" cy="720080"/>
          </a:xfrm>
        </p:spPr>
        <p:txBody>
          <a:bodyPr>
            <a:normAutofit fontScale="90000"/>
          </a:bodyPr>
          <a:lstStyle/>
          <a:p>
            <a:endParaRPr lang="ru-RU" dirty="0"/>
          </a:p>
        </p:txBody>
      </p:sp>
      <p:sp>
        <p:nvSpPr>
          <p:cNvPr id="10" name="Подзаголовок 9"/>
          <p:cNvSpPr>
            <a:spLocks noGrp="1"/>
          </p:cNvSpPr>
          <p:nvPr>
            <p:ph type="subTitle" idx="1"/>
          </p:nvPr>
        </p:nvSpPr>
        <p:spPr>
          <a:xfrm>
            <a:off x="1371600" y="2060848"/>
            <a:ext cx="6400800" cy="4248472"/>
          </a:xfrm>
        </p:spPr>
        <p:txBody>
          <a:bodyPr/>
          <a:lstStyle/>
          <a:p>
            <a:endParaRPr lang="ru-RU" dirty="0"/>
          </a:p>
        </p:txBody>
      </p:sp>
      <p:pic>
        <p:nvPicPr>
          <p:cNvPr id="1027" name="Picture 3" descr="C:\Users\Юля\Desktop\IMG_20211109_175943.jpg"/>
          <p:cNvPicPr>
            <a:picLocks noGrp="1" noChangeAspect="1" noChangeArrowheads="1"/>
          </p:cNvPicPr>
          <p:nvPr>
            <p:ph sz="quarter"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2060848"/>
            <a:ext cx="4608512" cy="41044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07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a:bodyPr>
          <a:lstStyle/>
          <a:p>
            <a:pPr algn="ctr"/>
            <a:r>
              <a:rPr lang="ru-RU" sz="2400" i="1" dirty="0" smtClean="0">
                <a:solidFill>
                  <a:srgbClr val="FF0000"/>
                </a:solidFill>
                <a:latin typeface="Times New Roman" pitchFamily="18" charset="0"/>
                <a:cs typeface="Times New Roman" pitchFamily="18" charset="0"/>
              </a:rPr>
              <a:t>Игры для развития речевого дыхания, выработки целенаправленной воздушной струи</a:t>
            </a:r>
            <a:endParaRPr lang="ru-RU" sz="2400" i="1" dirty="0">
              <a:solidFill>
                <a:srgbClr val="FF0000"/>
              </a:solidFill>
              <a:latin typeface="Times New Roman" pitchFamily="18" charset="0"/>
              <a:cs typeface="Times New Roman" pitchFamily="18" charset="0"/>
            </a:endParaRPr>
          </a:p>
        </p:txBody>
      </p:sp>
      <p:sp>
        <p:nvSpPr>
          <p:cNvPr id="3" name="Содержимое 2"/>
          <p:cNvSpPr>
            <a:spLocks noGrp="1"/>
          </p:cNvSpPr>
          <p:nvPr>
            <p:ph sz="quarter" idx="13"/>
          </p:nvPr>
        </p:nvSpPr>
        <p:spPr/>
        <p:txBody>
          <a:bodyPr anchor="b">
            <a:normAutofit lnSpcReduction="10000"/>
          </a:bodyPr>
          <a:lstStyle/>
          <a:p>
            <a:pPr algn="ctr">
              <a:buNone/>
            </a:pPr>
            <a:endParaRPr lang="ru-RU" dirty="0" smtClean="0">
              <a:latin typeface="Times New Roman" pitchFamily="18" charset="0"/>
              <a:cs typeface="Times New Roman" pitchFamily="18" charset="0"/>
            </a:endParaRPr>
          </a:p>
          <a:p>
            <a:pPr algn="ctr">
              <a:buNone/>
            </a:pPr>
            <a:r>
              <a:rPr lang="ru-RU" dirty="0" smtClean="0">
                <a:solidFill>
                  <a:schemeClr val="tx1"/>
                </a:solidFill>
                <a:latin typeface="Times New Roman" pitchFamily="18" charset="0"/>
                <a:cs typeface="Times New Roman" pitchFamily="18" charset="0"/>
              </a:rPr>
              <a:t>Формирование речевого дыхания предполагает, в том числе, и выработку воздушной струи, которая считается одним из необходимых и значимых условий постановки звука.</a:t>
            </a:r>
            <a:endParaRPr lang="ru-RU" dirty="0">
              <a:solidFill>
                <a:schemeClr val="tx1"/>
              </a:solidFill>
              <a:latin typeface="Times New Roman" pitchFamily="18" charset="0"/>
              <a:cs typeface="Times New Roman" pitchFamily="18" charset="0"/>
            </a:endParaRPr>
          </a:p>
        </p:txBody>
      </p:sp>
      <p:pic>
        <p:nvPicPr>
          <p:cNvPr id="18434" name="Picture 2" descr="C:\Users\Юля\Desktop\IMG_20211109_155407.jpg"/>
          <p:cNvPicPr>
            <a:picLocks noGrp="1" noChangeAspect="1" noChangeArrowheads="1"/>
          </p:cNvPicPr>
          <p:nvPr>
            <p:ph sz="quarter" idx="14"/>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63951" y="2679700"/>
            <a:ext cx="2584847" cy="34464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366</TotalTime>
  <Words>253</Words>
  <Application>Microsoft Office PowerPoint</Application>
  <PresentationFormat>Экран (4:3)</PresentationFormat>
  <Paragraphs>66</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Волна</vt:lpstr>
      <vt:lpstr>МДОУ детский сад № 96 Развивающая предметно-пространственная среда  в разновозрастной группе   (4-5 лет)</vt:lpstr>
      <vt:lpstr>Слайд 2</vt:lpstr>
      <vt:lpstr>Цель уголка по развитию речи:</vt:lpstr>
      <vt:lpstr>Содержание речевого уголка</vt:lpstr>
      <vt:lpstr>Уголок развития речи</vt:lpstr>
      <vt:lpstr>Слайд 6</vt:lpstr>
      <vt:lpstr>Слайд 7</vt:lpstr>
      <vt:lpstr>Слайд 8</vt:lpstr>
      <vt:lpstr>Игры для развития речевого дыхания, выработки целенаправленной воздушной струи</vt:lpstr>
      <vt:lpstr>Игры для развития речевого дыхания, выработки целенаправленной воздушной струи</vt:lpstr>
      <vt:lpstr>Игра : «Загони мяч» «Подуй на берёзу» «Сорви яблочко»</vt:lpstr>
      <vt:lpstr>Игры для развития мелкой моторики рук</vt:lpstr>
      <vt:lpstr>Развиваем мелкую моторику</vt:lpstr>
      <vt:lpstr>Игры на развитие грамматического строя речи </vt:lpstr>
      <vt:lpstr>Дифференцирование звуков</vt:lpstr>
      <vt:lpstr>Развитие связной речи</vt:lpstr>
      <vt:lpstr>Работа с азбукой</vt:lpstr>
      <vt:lpstr>Театрализованная игра оказывает большое влияние на речевое развитие ребенка. Стимулирует активную речь за счет активизации словарного запаса, совершенствует звуковую культуру речи, ее грамматический строй, артикуляционный аппарат. Ребенок усваивает богатство родного языка, его выразительные средства. Исполняемая роль, произносимые реплики ставят ребенка перед необходимостью ясно, четко, понятно изъясняться.</vt:lpstr>
      <vt:lpstr>Спасибо за внимание</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Развивающая предметно-пространственная среда</dc:title>
  <dc:creator>RePack by SPecialiST</dc:creator>
  <cp:lastModifiedBy>tiama</cp:lastModifiedBy>
  <cp:revision>56</cp:revision>
  <dcterms:created xsi:type="dcterms:W3CDTF">2016-12-12T16:31:12Z</dcterms:created>
  <dcterms:modified xsi:type="dcterms:W3CDTF">2021-11-23T06:34:52Z</dcterms:modified>
</cp:coreProperties>
</file>